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12"/>
  </p:notesMasterIdLst>
  <p:sldIdLst>
    <p:sldId id="266" r:id="rId2"/>
    <p:sldId id="257" r:id="rId3"/>
    <p:sldId id="280" r:id="rId4"/>
    <p:sldId id="286" r:id="rId5"/>
    <p:sldId id="281" r:id="rId6"/>
    <p:sldId id="285" r:id="rId7"/>
    <p:sldId id="282" r:id="rId8"/>
    <p:sldId id="283" r:id="rId9"/>
    <p:sldId id="284" r:id="rId10"/>
    <p:sldId id="287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5B9BD5"/>
    <a:srgbClr val="70AD47"/>
    <a:srgbClr val="D2E7C3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394A8-B687-4B9A-BAF7-D63044A7B268}" type="datetimeFigureOut">
              <a:rPr lang="fr-FR" smtClean="0"/>
              <a:t>10/04/2020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46F86-E53F-4F63-AE42-52C70F8BAD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168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46F86-E53F-4F63-AE42-52C70F8BADA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8412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485919-D061-4616-A3B4-92D1B971E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8240493-05C1-4349-BDBD-5BFE0F0CA5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54737D-BA05-47D1-8392-C0CA09573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65B9-DAA2-4C29-9ADE-8E6DD2E190EF}" type="datetimeFigureOut">
              <a:rPr lang="fr-FR" smtClean="0"/>
              <a:t>10/04/2020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C0E966-EB8C-4DCE-8387-5FB2333E2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68182B-CBA9-4353-AD43-F38AED940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31E9-BA4D-4713-BE6B-D2111B241E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57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B0B69D-A886-41A8-98F9-9B75CF836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D403E0C-01BA-4FAD-8275-D560E8E64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0C0157-A1E7-410A-AA44-008902B88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65B9-DAA2-4C29-9ADE-8E6DD2E190EF}" type="datetimeFigureOut">
              <a:rPr lang="fr-FR" smtClean="0"/>
              <a:t>10/04/2020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E9985-B58B-4610-B91A-8C27FBAD2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06B8B1-03D8-4D9C-AF54-F294F214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31E9-BA4D-4713-BE6B-D2111B241E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01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345EA07-9DE0-4149-9127-9D46325A8E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2B7BD7-8CA8-4C5E-B3E9-15EEBCD49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539ED8-027E-4DDD-B693-BFDA5443B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65B9-DAA2-4C29-9ADE-8E6DD2E190EF}" type="datetimeFigureOut">
              <a:rPr lang="fr-FR" smtClean="0"/>
              <a:t>10/04/2020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F32284-D2D2-45FF-AEB3-CF4567503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985E80-4776-4F69-9F46-836413966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31E9-BA4D-4713-BE6B-D2111B241E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072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5A16A7-9A2D-46FC-8416-D6742DEB3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4BF53C-2A13-4B7F-8CC2-2C51CC36B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72486A-BCF9-4CED-8588-61361A646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65B9-DAA2-4C29-9ADE-8E6DD2E190EF}" type="datetimeFigureOut">
              <a:rPr lang="fr-FR" smtClean="0"/>
              <a:t>10/04/2020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2C0F21-0CD2-47D3-A739-E7EE21FC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26B4DB-00A7-414E-BECE-A2103E3A9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31E9-BA4D-4713-BE6B-D2111B241E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4294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AB8FAE-6492-4DB3-BB8E-198DF01B4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496BE0-7FE1-44DD-A1B0-13B0E4C38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5FCAF8-0231-43C9-A40F-C83D6D9A1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65B9-DAA2-4C29-9ADE-8E6DD2E190EF}" type="datetimeFigureOut">
              <a:rPr lang="fr-FR" smtClean="0"/>
              <a:t>10/04/2020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6A9D06-D9CB-4345-B7CA-A1C908FFE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DDDE3D-556B-4F11-A61D-565C5E8C6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31E9-BA4D-4713-BE6B-D2111B241E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564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9AFE5-454B-4667-8A4A-590E5F64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A01D06-D9C7-4CB5-8FFD-8F94D4E7D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B92B05F-1616-49CA-BD55-A8C9F57BE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9D8C34-6DE0-4862-AF35-6A305B69A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65B9-DAA2-4C29-9ADE-8E6DD2E190EF}" type="datetimeFigureOut">
              <a:rPr lang="fr-FR" smtClean="0"/>
              <a:t>10/04/2020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65B87E8-650C-4276-ADDA-A62BAFE2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600F77E-009E-4E39-BFEA-DDB79041F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31E9-BA4D-4713-BE6B-D2111B241E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1703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4F1EED-E6E4-4D3C-B2A7-9851BBF16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87447B-0B17-4CD4-AF8A-FFE25C010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D750C4-2AE8-405B-8F65-69AEF24B3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A91FE24-9291-4CD7-AB57-945B61636E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60FF800-04A9-4B94-A0D6-15172275C8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1C89E44-98E1-48E5-B03C-88190D055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65B9-DAA2-4C29-9ADE-8E6DD2E190EF}" type="datetimeFigureOut">
              <a:rPr lang="fr-FR" smtClean="0"/>
              <a:t>10/04/2020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B3A8D08-1072-4237-88FF-6842D0654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1258CCE-43BF-49C7-8338-D99F165A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31E9-BA4D-4713-BE6B-D2111B241E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6437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CECF0C-8C82-4B8C-81D2-C78783953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C6D211F-9BDB-4B56-AD06-A6A290A6A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65B9-DAA2-4C29-9ADE-8E6DD2E190EF}" type="datetimeFigureOut">
              <a:rPr lang="fr-FR" smtClean="0"/>
              <a:t>10/04/2020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622243-9E6E-4490-B0A9-130F5294B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B5AC2E-85AC-4A22-9596-E783C54A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31E9-BA4D-4713-BE6B-D2111B241E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420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30BB340-92EF-43B9-BE99-0C095EF5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65B9-DAA2-4C29-9ADE-8E6DD2E190EF}" type="datetimeFigureOut">
              <a:rPr lang="fr-FR" smtClean="0"/>
              <a:t>10/04/2020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7F4A6E6-DDA2-43C8-B25D-7397C96E9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485A25-6533-41DA-A34A-1816D5BC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31E9-BA4D-4713-BE6B-D2111B241E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9795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C7AD5A-B2CE-4D05-9ED1-CF298896B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C190C7-644A-4B65-B5FB-FF0A4CF94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C380FA8-2D9D-4741-B8E9-6CB695BF8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64CE28A-32DD-41EF-81D8-2D72A2A92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65B9-DAA2-4C29-9ADE-8E6DD2E190EF}" type="datetimeFigureOut">
              <a:rPr lang="fr-FR" smtClean="0"/>
              <a:t>10/04/2020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F38A81-F92F-42FD-8FFC-C9CB09823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A2D477E-C9E4-4EE5-BFFD-BD2121DD7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31E9-BA4D-4713-BE6B-D2111B241E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9195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33CF62-D1CC-4205-BEDE-32FE112E8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DF41917-53B5-4DA1-BF78-957B87828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0067EEA-C829-45D3-9648-32000B6BD7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841C667-04B9-40E0-B17A-E85EDD6FC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65B9-DAA2-4C29-9ADE-8E6DD2E190EF}" type="datetimeFigureOut">
              <a:rPr lang="fr-FR" smtClean="0"/>
              <a:t>10/04/2020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E07FCDA-73DB-4490-900D-CAEAF18D0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0EDDFD-FB56-4651-88E6-1869941BD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31E9-BA4D-4713-BE6B-D2111B241E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2774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2DD9180-E711-4D68-BC15-84D889ACC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0D4CC4F-7D33-4EC6-AC24-DB60ABB72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E49E05-AEF9-4FA8-A6F3-C25EF02F74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265B9-DAA2-4C29-9ADE-8E6DD2E190EF}" type="datetimeFigureOut">
              <a:rPr lang="fr-FR" smtClean="0"/>
              <a:t>10/04/2020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DCF353-BCFC-4A5C-8FB8-55531D47B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5E3862-A565-4EBC-8295-2A7D28DD8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231E9-BA4D-4713-BE6B-D2111B241E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3800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0.png"/><Relationship Id="rId7" Type="http://schemas.openxmlformats.org/officeDocument/2006/relationships/image" Target="../media/image3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9C1064-AF2C-4CD9-96B5-FB0581492B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E7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1D564B4-5925-4AC8-8A9F-34328D7BEE39}"/>
              </a:ext>
            </a:extLst>
          </p:cNvPr>
          <p:cNvSpPr txBox="1"/>
          <p:nvPr/>
        </p:nvSpPr>
        <p:spPr>
          <a:xfrm>
            <a:off x="1" y="2459504"/>
            <a:ext cx="12191999" cy="1938992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</a:rPr>
              <a:t>LC 26</a:t>
            </a:r>
          </a:p>
          <a:p>
            <a:pPr algn="ctr"/>
            <a:r>
              <a:rPr lang="fr-FR" sz="4000" dirty="0">
                <a:solidFill>
                  <a:schemeClr val="bg1"/>
                </a:solidFill>
              </a:rPr>
              <a:t>Conversion réciproque d'énergie électrique en énergie chimique</a:t>
            </a:r>
          </a:p>
        </p:txBody>
      </p:sp>
    </p:spTree>
    <p:extLst>
      <p:ext uri="{BB962C8B-B14F-4D97-AF65-F5344CB8AC3E}">
        <p14:creationId xmlns:p14="http://schemas.microsoft.com/office/powerpoint/2010/main" val="3959156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au 26">
                <a:extLst>
                  <a:ext uri="{FF2B5EF4-FFF2-40B4-BE49-F238E27FC236}">
                    <a16:creationId xmlns:a16="http://schemas.microsoft.com/office/drawing/2014/main" id="{0651E423-355E-43A4-81DA-BB905CB02C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1417028"/>
                  </p:ext>
                </p:extLst>
              </p:nvPr>
            </p:nvGraphicFramePr>
            <p:xfrm>
              <a:off x="1084292" y="4994695"/>
              <a:ext cx="10023416" cy="98910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505854">
                      <a:extLst>
                        <a:ext uri="{9D8B030D-6E8A-4147-A177-3AD203B41FA5}">
                          <a16:colId xmlns:a16="http://schemas.microsoft.com/office/drawing/2014/main" val="2259611521"/>
                        </a:ext>
                      </a:extLst>
                    </a:gridCol>
                    <a:gridCol w="2505854">
                      <a:extLst>
                        <a:ext uri="{9D8B030D-6E8A-4147-A177-3AD203B41FA5}">
                          <a16:colId xmlns:a16="http://schemas.microsoft.com/office/drawing/2014/main" val="3949654245"/>
                        </a:ext>
                      </a:extLst>
                    </a:gridCol>
                    <a:gridCol w="2505854">
                      <a:extLst>
                        <a:ext uri="{9D8B030D-6E8A-4147-A177-3AD203B41FA5}">
                          <a16:colId xmlns:a16="http://schemas.microsoft.com/office/drawing/2014/main" val="289728150"/>
                        </a:ext>
                      </a:extLst>
                    </a:gridCol>
                    <a:gridCol w="2505854">
                      <a:extLst>
                        <a:ext uri="{9D8B030D-6E8A-4147-A177-3AD203B41FA5}">
                          <a16:colId xmlns:a16="http://schemas.microsoft.com/office/drawing/2014/main" val="440273998"/>
                        </a:ext>
                      </a:extLst>
                    </a:gridCol>
                  </a:tblGrid>
                  <a:tr h="5928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/>
                            <a:t>Énergie massique</a:t>
                          </a:r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/>
                            <a:t>Puissance massique</a:t>
                          </a:r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/>
                            <a:t>Force électromotrice</a:t>
                          </a:r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 err="1"/>
                            <a:t>Cyclabilité</a:t>
                          </a:r>
                          <a:endParaRPr lang="fr-FR" sz="20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4398411"/>
                      </a:ext>
                    </a:extLst>
                  </a:tr>
                  <a:tr h="3351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2000" b="0" i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Wh</m:t>
                                </m:r>
                                <m: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fr-F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00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p>
                                    <m:r>
                                      <a:rPr lang="fr-FR" sz="200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250 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  <m: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fr-F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00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p>
                                    <m:r>
                                      <a:rPr lang="fr-FR" sz="200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000" b="0" i="0" smtClean="0">
                                    <a:latin typeface="Cambria Math" panose="02040503050406030204" pitchFamily="18" charset="0"/>
                                  </a:rPr>
                                  <m:t>2,0</m:t>
                                </m:r>
                                <m: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oMath>
                            </m:oMathPara>
                          </a14:m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fr-FR" sz="20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oMath>
                            </m:oMathPara>
                          </a14:m>
                          <a:endParaRPr lang="fr-FR" sz="20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64004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au 26">
                <a:extLst>
                  <a:ext uri="{FF2B5EF4-FFF2-40B4-BE49-F238E27FC236}">
                    <a16:creationId xmlns:a16="http://schemas.microsoft.com/office/drawing/2014/main" id="{0651E423-355E-43A4-81DA-BB905CB02C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1417028"/>
                  </p:ext>
                </p:extLst>
              </p:nvPr>
            </p:nvGraphicFramePr>
            <p:xfrm>
              <a:off x="1084292" y="4994695"/>
              <a:ext cx="10023416" cy="98910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505854">
                      <a:extLst>
                        <a:ext uri="{9D8B030D-6E8A-4147-A177-3AD203B41FA5}">
                          <a16:colId xmlns:a16="http://schemas.microsoft.com/office/drawing/2014/main" val="2259611521"/>
                        </a:ext>
                      </a:extLst>
                    </a:gridCol>
                    <a:gridCol w="2505854">
                      <a:extLst>
                        <a:ext uri="{9D8B030D-6E8A-4147-A177-3AD203B41FA5}">
                          <a16:colId xmlns:a16="http://schemas.microsoft.com/office/drawing/2014/main" val="3949654245"/>
                        </a:ext>
                      </a:extLst>
                    </a:gridCol>
                    <a:gridCol w="2505854">
                      <a:extLst>
                        <a:ext uri="{9D8B030D-6E8A-4147-A177-3AD203B41FA5}">
                          <a16:colId xmlns:a16="http://schemas.microsoft.com/office/drawing/2014/main" val="289728150"/>
                        </a:ext>
                      </a:extLst>
                    </a:gridCol>
                    <a:gridCol w="2505854">
                      <a:extLst>
                        <a:ext uri="{9D8B030D-6E8A-4147-A177-3AD203B41FA5}">
                          <a16:colId xmlns:a16="http://schemas.microsoft.com/office/drawing/2014/main" val="440273998"/>
                        </a:ext>
                      </a:extLst>
                    </a:gridCol>
                  </a:tblGrid>
                  <a:tr h="5928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/>
                            <a:t>Énergie massique</a:t>
                          </a:r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/>
                            <a:t>Puissance massique</a:t>
                          </a:r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/>
                            <a:t>Force électromotrice</a:t>
                          </a:r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 err="1"/>
                            <a:t>Cyclabilité</a:t>
                          </a:r>
                          <a:endParaRPr lang="fr-FR" sz="20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439841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3" t="-152308" r="-300485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87" t="-152308" r="-201217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152308" r="-100728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730" t="-152308" r="-973" b="-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64004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ZoneTexte 17">
            <a:extLst>
              <a:ext uri="{FF2B5EF4-FFF2-40B4-BE49-F238E27FC236}">
                <a16:creationId xmlns:a16="http://schemas.microsoft.com/office/drawing/2014/main" id="{AF013886-1A12-464A-95C4-6EE81721FD17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Accumulateur au plomb</a:t>
            </a:r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816F08C-65E8-4C3F-93A8-E01B54042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432" y="1041897"/>
            <a:ext cx="901065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04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8EBD3BC-48C5-461D-B81B-411E905F547F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Pile Daniell</a:t>
            </a:r>
          </a:p>
        </p:txBody>
      </p:sp>
      <p:grpSp>
        <p:nvGrpSpPr>
          <p:cNvPr id="14" name="Grouper 72">
            <a:extLst>
              <a:ext uri="{FF2B5EF4-FFF2-40B4-BE49-F238E27FC236}">
                <a16:creationId xmlns:a16="http://schemas.microsoft.com/office/drawing/2014/main" id="{960518AB-CE3D-40C8-848A-CDDD385A409A}"/>
              </a:ext>
            </a:extLst>
          </p:cNvPr>
          <p:cNvGrpSpPr/>
          <p:nvPr/>
        </p:nvGrpSpPr>
        <p:grpSpPr>
          <a:xfrm>
            <a:off x="3797648" y="1544161"/>
            <a:ext cx="4596703" cy="3769679"/>
            <a:chOff x="0" y="0"/>
            <a:chExt cx="2144395" cy="2127885"/>
          </a:xfrm>
        </p:grpSpPr>
        <p:grpSp>
          <p:nvGrpSpPr>
            <p:cNvPr id="15" name="Grouper 53">
              <a:extLst>
                <a:ext uri="{FF2B5EF4-FFF2-40B4-BE49-F238E27FC236}">
                  <a16:creationId xmlns:a16="http://schemas.microsoft.com/office/drawing/2014/main" id="{CC91E401-73A1-4D1D-BF32-4847AE910C3B}"/>
                </a:ext>
              </a:extLst>
            </p:cNvPr>
            <p:cNvGrpSpPr/>
            <p:nvPr/>
          </p:nvGrpSpPr>
          <p:grpSpPr>
            <a:xfrm>
              <a:off x="0" y="975360"/>
              <a:ext cx="915035" cy="1142365"/>
              <a:chOff x="0" y="0"/>
              <a:chExt cx="915035" cy="1142365"/>
            </a:xfrm>
          </p:grpSpPr>
          <p:grpSp>
            <p:nvGrpSpPr>
              <p:cNvPr id="29" name="Grouper 4">
                <a:extLst>
                  <a:ext uri="{FF2B5EF4-FFF2-40B4-BE49-F238E27FC236}">
                    <a16:creationId xmlns:a16="http://schemas.microsoft.com/office/drawing/2014/main" id="{A3867598-6A19-44C7-9BD5-D39234C0896C}"/>
                  </a:ext>
                </a:extLst>
              </p:cNvPr>
              <p:cNvGrpSpPr/>
              <p:nvPr/>
            </p:nvGrpSpPr>
            <p:grpSpPr>
              <a:xfrm>
                <a:off x="10795" y="318135"/>
                <a:ext cx="904240" cy="824230"/>
                <a:chOff x="0" y="0"/>
                <a:chExt cx="571500" cy="824230"/>
              </a:xfrm>
            </p:grpSpPr>
            <p:grpSp>
              <p:nvGrpSpPr>
                <p:cNvPr id="32" name="Grouper 5">
                  <a:extLst>
                    <a:ext uri="{FF2B5EF4-FFF2-40B4-BE49-F238E27FC236}">
                      <a16:creationId xmlns:a16="http://schemas.microsoft.com/office/drawing/2014/main" id="{6176BC67-E0B6-4DEC-AEDC-7EEC5722888A}"/>
                    </a:ext>
                  </a:extLst>
                </p:cNvPr>
                <p:cNvGrpSpPr/>
                <p:nvPr/>
              </p:nvGrpSpPr>
              <p:grpSpPr>
                <a:xfrm>
                  <a:off x="0" y="24130"/>
                  <a:ext cx="571500" cy="800100"/>
                  <a:chOff x="0" y="0"/>
                  <a:chExt cx="571500" cy="800100"/>
                </a:xfrm>
              </p:grpSpPr>
              <p:sp>
                <p:nvSpPr>
                  <p:cNvPr id="34" name="Arrondir un rectangle avec un coin du même côté 6">
                    <a:extLst>
                      <a:ext uri="{FF2B5EF4-FFF2-40B4-BE49-F238E27FC236}">
                        <a16:creationId xmlns:a16="http://schemas.microsoft.com/office/drawing/2014/main" id="{01C45723-CCFD-477E-8C52-162A877B58B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0" y="0"/>
                    <a:ext cx="571500" cy="800100"/>
                  </a:xfrm>
                  <a:prstGeom prst="round2SameRect">
                    <a:avLst/>
                  </a:prstGeom>
                  <a:noFill/>
                  <a:ln w="127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35" name="Arrondir un rectangle avec un coin du même côté 7">
                    <a:extLst>
                      <a:ext uri="{FF2B5EF4-FFF2-40B4-BE49-F238E27FC236}">
                        <a16:creationId xmlns:a16="http://schemas.microsoft.com/office/drawing/2014/main" id="{C46F5E21-2604-4042-B7E8-6BF2F4DC9C5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0" y="457200"/>
                    <a:ext cx="571500" cy="342900"/>
                  </a:xfrm>
                  <a:prstGeom prst="round2Same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</p:grp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CC99542-2225-4877-A40E-14D674622E0C}"/>
                    </a:ext>
                  </a:extLst>
                </p:cNvPr>
                <p:cNvSpPr/>
                <p:nvPr/>
              </p:nvSpPr>
              <p:spPr>
                <a:xfrm flipV="1">
                  <a:off x="0" y="0"/>
                  <a:ext cx="571500" cy="4508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</p:grpSp>
          <p:sp>
            <p:nvSpPr>
              <p:cNvPr id="30" name="Parallélogramme 29">
                <a:extLst>
                  <a:ext uri="{FF2B5EF4-FFF2-40B4-BE49-F238E27FC236}">
                    <a16:creationId xmlns:a16="http://schemas.microsoft.com/office/drawing/2014/main" id="{28510157-D460-4AF7-B4CA-720FAFEC6CB4}"/>
                  </a:ext>
                </a:extLst>
              </p:cNvPr>
              <p:cNvSpPr/>
              <p:nvPr/>
            </p:nvSpPr>
            <p:spPr>
              <a:xfrm flipH="1">
                <a:off x="0" y="0"/>
                <a:ext cx="314960" cy="1142365"/>
              </a:xfrm>
              <a:prstGeom prst="parallelogram">
                <a:avLst>
                  <a:gd name="adj" fmla="val 37903"/>
                </a:avLst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dirty="0"/>
              </a:p>
            </p:txBody>
          </p:sp>
          <p:sp>
            <p:nvSpPr>
              <p:cNvPr id="31" name="Arrondir un rectangle avec un coin du même côté 9">
                <a:extLst>
                  <a:ext uri="{FF2B5EF4-FFF2-40B4-BE49-F238E27FC236}">
                    <a16:creationId xmlns:a16="http://schemas.microsoft.com/office/drawing/2014/main" id="{27678C31-460D-4679-ADF3-0BA47F8537DE}"/>
                  </a:ext>
                </a:extLst>
              </p:cNvPr>
              <p:cNvSpPr/>
              <p:nvPr/>
            </p:nvSpPr>
            <p:spPr>
              <a:xfrm rot="10800000">
                <a:off x="10795" y="799465"/>
                <a:ext cx="904240" cy="342900"/>
              </a:xfrm>
              <a:prstGeom prst="round2SameRect">
                <a:avLst/>
              </a:prstGeom>
              <a:solidFill>
                <a:schemeClr val="accent1">
                  <a:alpha val="50000"/>
                </a:schemeClr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grpSp>
          <p:nvGrpSpPr>
            <p:cNvPr id="16" name="Grouper 281">
              <a:extLst>
                <a:ext uri="{FF2B5EF4-FFF2-40B4-BE49-F238E27FC236}">
                  <a16:creationId xmlns:a16="http://schemas.microsoft.com/office/drawing/2014/main" id="{7E11BF73-4181-46C6-BE67-0B51C3923D5B}"/>
                </a:ext>
              </a:extLst>
            </p:cNvPr>
            <p:cNvGrpSpPr/>
            <p:nvPr/>
          </p:nvGrpSpPr>
          <p:grpSpPr>
            <a:xfrm>
              <a:off x="1239520" y="975360"/>
              <a:ext cx="904875" cy="1152525"/>
              <a:chOff x="0" y="0"/>
              <a:chExt cx="904875" cy="1152525"/>
            </a:xfrm>
          </p:grpSpPr>
          <p:grpSp>
            <p:nvGrpSpPr>
              <p:cNvPr id="22" name="Grouper 12">
                <a:extLst>
                  <a:ext uri="{FF2B5EF4-FFF2-40B4-BE49-F238E27FC236}">
                    <a16:creationId xmlns:a16="http://schemas.microsoft.com/office/drawing/2014/main" id="{D29E1C83-0263-4E74-B841-2888944D6C6E}"/>
                  </a:ext>
                </a:extLst>
              </p:cNvPr>
              <p:cNvGrpSpPr/>
              <p:nvPr/>
            </p:nvGrpSpPr>
            <p:grpSpPr>
              <a:xfrm>
                <a:off x="635" y="328295"/>
                <a:ext cx="904240" cy="824230"/>
                <a:chOff x="0" y="0"/>
                <a:chExt cx="571500" cy="824230"/>
              </a:xfrm>
            </p:grpSpPr>
            <p:grpSp>
              <p:nvGrpSpPr>
                <p:cNvPr id="25" name="Grouper 13">
                  <a:extLst>
                    <a:ext uri="{FF2B5EF4-FFF2-40B4-BE49-F238E27FC236}">
                      <a16:creationId xmlns:a16="http://schemas.microsoft.com/office/drawing/2014/main" id="{E5459C4D-1F67-4574-8955-59882F22750C}"/>
                    </a:ext>
                  </a:extLst>
                </p:cNvPr>
                <p:cNvGrpSpPr/>
                <p:nvPr/>
              </p:nvGrpSpPr>
              <p:grpSpPr>
                <a:xfrm>
                  <a:off x="0" y="24130"/>
                  <a:ext cx="571500" cy="800100"/>
                  <a:chOff x="0" y="0"/>
                  <a:chExt cx="571500" cy="800100"/>
                </a:xfrm>
              </p:grpSpPr>
              <p:sp>
                <p:nvSpPr>
                  <p:cNvPr id="27" name="Arrondir un rectangle avec un coin du même côté 14">
                    <a:extLst>
                      <a:ext uri="{FF2B5EF4-FFF2-40B4-BE49-F238E27FC236}">
                        <a16:creationId xmlns:a16="http://schemas.microsoft.com/office/drawing/2014/main" id="{C5FE8161-F74E-40E4-9141-C19F4C230B7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0" y="0"/>
                    <a:ext cx="571500" cy="800100"/>
                  </a:xfrm>
                  <a:prstGeom prst="round2SameRect">
                    <a:avLst/>
                  </a:prstGeom>
                  <a:noFill/>
                  <a:ln w="127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8" name="Arrondir un rectangle avec un coin du même côté 15">
                    <a:extLst>
                      <a:ext uri="{FF2B5EF4-FFF2-40B4-BE49-F238E27FC236}">
                        <a16:creationId xmlns:a16="http://schemas.microsoft.com/office/drawing/2014/main" id="{5C784ACA-FB63-4EA8-B4E5-4E850D5E60A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0" y="457200"/>
                    <a:ext cx="571500" cy="342900"/>
                  </a:xfrm>
                  <a:prstGeom prst="round2Same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5421213-30AC-4D94-B3FF-D67B7A1C8FEB}"/>
                    </a:ext>
                  </a:extLst>
                </p:cNvPr>
                <p:cNvSpPr/>
                <p:nvPr/>
              </p:nvSpPr>
              <p:spPr>
                <a:xfrm flipV="1">
                  <a:off x="0" y="0"/>
                  <a:ext cx="571500" cy="4508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</p:grpSp>
          <p:sp>
            <p:nvSpPr>
              <p:cNvPr id="23" name="Parallélogramme 22">
                <a:extLst>
                  <a:ext uri="{FF2B5EF4-FFF2-40B4-BE49-F238E27FC236}">
                    <a16:creationId xmlns:a16="http://schemas.microsoft.com/office/drawing/2014/main" id="{1322DAB5-0F2E-4BD6-9EED-CD98813F64D1}"/>
                  </a:ext>
                </a:extLst>
              </p:cNvPr>
              <p:cNvSpPr/>
              <p:nvPr/>
            </p:nvSpPr>
            <p:spPr>
              <a:xfrm>
                <a:off x="589915" y="0"/>
                <a:ext cx="314960" cy="1142365"/>
              </a:xfrm>
              <a:prstGeom prst="parallelogram">
                <a:avLst>
                  <a:gd name="adj" fmla="val 37903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4" name="Arrondir un rectangle avec un coin du même côté 22">
                <a:extLst>
                  <a:ext uri="{FF2B5EF4-FFF2-40B4-BE49-F238E27FC236}">
                    <a16:creationId xmlns:a16="http://schemas.microsoft.com/office/drawing/2014/main" id="{10BF4A6F-6E7F-4265-BED4-DC3A0598F058}"/>
                  </a:ext>
                </a:extLst>
              </p:cNvPr>
              <p:cNvSpPr/>
              <p:nvPr/>
            </p:nvSpPr>
            <p:spPr>
              <a:xfrm rot="10800000">
                <a:off x="0" y="808990"/>
                <a:ext cx="904240" cy="342900"/>
              </a:xfrm>
              <a:prstGeom prst="round2SameRect">
                <a:avLst/>
              </a:prstGeom>
              <a:noFill/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17" name="Parenthèse ouvrante 16">
              <a:extLst>
                <a:ext uri="{FF2B5EF4-FFF2-40B4-BE49-F238E27FC236}">
                  <a16:creationId xmlns:a16="http://schemas.microsoft.com/office/drawing/2014/main" id="{24DA0A32-C949-472D-B0CF-71EF495024BE}"/>
                </a:ext>
              </a:extLst>
            </p:cNvPr>
            <p:cNvSpPr/>
            <p:nvPr/>
          </p:nvSpPr>
          <p:spPr>
            <a:xfrm rot="5400000">
              <a:off x="723582" y="1335723"/>
              <a:ext cx="708025" cy="622300"/>
            </a:xfrm>
            <a:prstGeom prst="leftBracket">
              <a:avLst>
                <a:gd name="adj" fmla="val 16496"/>
              </a:avLst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BEC2991B-ABC6-4510-A295-4DD81569AD7A}"/>
                </a:ext>
              </a:extLst>
            </p:cNvPr>
            <p:cNvSpPr/>
            <p:nvPr/>
          </p:nvSpPr>
          <p:spPr>
            <a:xfrm>
              <a:off x="765810" y="325120"/>
              <a:ext cx="1276350" cy="1320800"/>
            </a:xfrm>
            <a:prstGeom prst="arc">
              <a:avLst/>
            </a:pr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499056BB-F5B5-4BD2-8EDB-55F4D5050D26}"/>
                </a:ext>
              </a:extLst>
            </p:cNvPr>
            <p:cNvSpPr/>
            <p:nvPr/>
          </p:nvSpPr>
          <p:spPr>
            <a:xfrm flipH="1">
              <a:off x="122555" y="325120"/>
              <a:ext cx="1381760" cy="1320800"/>
            </a:xfrm>
            <a:prstGeom prst="arc">
              <a:avLst/>
            </a:pr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71BD9754-87F2-4621-B614-440A5B28C7B2}"/>
                </a:ext>
              </a:extLst>
            </p:cNvPr>
            <p:cNvSpPr/>
            <p:nvPr/>
          </p:nvSpPr>
          <p:spPr>
            <a:xfrm>
              <a:off x="823595" y="0"/>
              <a:ext cx="565150" cy="619760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21" name="Zone de texte 67">
              <a:extLst>
                <a:ext uri="{FF2B5EF4-FFF2-40B4-BE49-F238E27FC236}">
                  <a16:creationId xmlns:a16="http://schemas.microsoft.com/office/drawing/2014/main" id="{EC1633E4-A780-4B9B-A8DB-ACFFFD14389E}"/>
                </a:ext>
              </a:extLst>
            </p:cNvPr>
            <p:cNvSpPr txBox="1"/>
            <p:nvPr/>
          </p:nvSpPr>
          <p:spPr>
            <a:xfrm>
              <a:off x="1004162" y="119062"/>
              <a:ext cx="336550" cy="4108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lc="http://schemas.openxmlformats.org/drawingml/2006/lockedCanvas" xmlns:ma14="http://schemas.microsoft.com/office/mac/drawingml/2011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val="1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fr-FR" sz="3600" dirty="0">
                  <a:effectLst/>
                  <a:ea typeface="MS Mincho" panose="02020609040205080304" pitchFamily="49" charset="-128"/>
                  <a:cs typeface="Times New Roman" panose="02020603050405020304" pitchFamily="18" charset="0"/>
                </a:rPr>
                <a:t>V</a:t>
              </a:r>
              <a:endParaRPr lang="fr-FR" sz="1200" dirty="0">
                <a:effectLst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7131B5F4-7023-4DD1-ABFC-A46A7A64CD75}"/>
              </a:ext>
            </a:extLst>
          </p:cNvPr>
          <p:cNvSpPr txBox="1"/>
          <p:nvPr/>
        </p:nvSpPr>
        <p:spPr>
          <a:xfrm>
            <a:off x="744279" y="3048000"/>
            <a:ext cx="261915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Lame de cuivre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5F91679-F073-47AA-B82A-050879CB8DE4}"/>
              </a:ext>
            </a:extLst>
          </p:cNvPr>
          <p:cNvSpPr txBox="1"/>
          <p:nvPr/>
        </p:nvSpPr>
        <p:spPr>
          <a:xfrm>
            <a:off x="9246893" y="3041238"/>
            <a:ext cx="261915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Lame de zinc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2AB27931-BA41-44BE-AF1A-C65B7DA6D468}"/>
                  </a:ext>
                </a:extLst>
              </p:cNvPr>
              <p:cNvSpPr txBox="1"/>
              <p:nvPr/>
            </p:nvSpPr>
            <p:spPr>
              <a:xfrm>
                <a:off x="741212" y="4761274"/>
                <a:ext cx="2619153" cy="4616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p>
                        <m:r>
                          <a:rPr lang="fr-FR" sz="2400" b="0" i="0" smtClean="0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fr-FR" sz="2400" dirty="0"/>
                  <a:t> à 0,1 mol/L</a:t>
                </a:r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2AB27931-BA41-44BE-AF1A-C65B7DA6D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12" y="4761274"/>
                <a:ext cx="2619153" cy="461665"/>
              </a:xfrm>
              <a:prstGeom prst="rect">
                <a:avLst/>
              </a:prstGeom>
              <a:blipFill>
                <a:blip r:embed="rId2"/>
                <a:stretch>
                  <a:fillRect t="-8974" b="-269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3CC154A0-FF64-419F-8AF0-A700A4E94451}"/>
                  </a:ext>
                </a:extLst>
              </p:cNvPr>
              <p:cNvSpPr txBox="1"/>
              <p:nvPr/>
            </p:nvSpPr>
            <p:spPr>
              <a:xfrm>
                <a:off x="9246892" y="4778148"/>
                <a:ext cx="2619153" cy="4616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Z</m:t>
                    </m:r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fr-FR" sz="2400" b="0" i="0" smtClean="0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fr-FR" sz="2400" dirty="0"/>
                  <a:t> à 0,1 mol/L</a:t>
                </a:r>
              </a:p>
            </p:txBody>
          </p:sp>
        </mc:Choice>
        <mc:Fallback xmlns="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3CC154A0-FF64-419F-8AF0-A700A4E94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892" y="4778148"/>
                <a:ext cx="2619153" cy="461665"/>
              </a:xfrm>
              <a:prstGeom prst="rect">
                <a:avLst/>
              </a:prstGeom>
              <a:blipFill>
                <a:blip r:embed="rId3"/>
                <a:stretch>
                  <a:fillRect t="-8974" b="-269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219282A5-5D53-445B-9818-984C34989998}"/>
                  </a:ext>
                </a:extLst>
              </p:cNvPr>
              <p:cNvSpPr txBox="1"/>
              <p:nvPr/>
            </p:nvSpPr>
            <p:spPr>
              <a:xfrm>
                <a:off x="4802542" y="5773132"/>
                <a:ext cx="2619153" cy="4616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/>
                  <a:t>Pont salin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KN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fr-FR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 sz="2400" dirty="0"/>
                  <a:t> </a:t>
                </a: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219282A5-5D53-445B-9818-984C34989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542" y="5773132"/>
                <a:ext cx="2619153" cy="461665"/>
              </a:xfrm>
              <a:prstGeom prst="rect">
                <a:avLst/>
              </a:prstGeom>
              <a:blipFill>
                <a:blip r:embed="rId4"/>
                <a:stretch>
                  <a:fillRect t="-8974" b="-269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0EE24F6E-7D6E-4AEC-8516-D1BE324C831C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3363432" y="3278833"/>
            <a:ext cx="818708" cy="100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3CB960C4-B7E6-481A-8369-112E0C09F2CE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3360365" y="4992107"/>
            <a:ext cx="1431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5A09D896-A24E-4B67-94E5-053E01DF537F}"/>
              </a:ext>
            </a:extLst>
          </p:cNvPr>
          <p:cNvCxnSpPr>
            <a:cxnSpLocks/>
            <a:stCxn id="40" idx="0"/>
            <a:endCxn id="17" idx="1"/>
          </p:cNvCxnSpPr>
          <p:nvPr/>
        </p:nvCxnSpPr>
        <p:spPr>
          <a:xfrm flipH="1" flipV="1">
            <a:off x="6107569" y="3834543"/>
            <a:ext cx="4550" cy="1938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E38A1020-887D-4B95-8421-C96B5CC50805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8066567" y="3272071"/>
            <a:ext cx="1180326" cy="1009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F0DB7608-A34B-4920-B60C-0C974AC1C984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7421695" y="5008981"/>
            <a:ext cx="182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912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395FEDC2-7310-4646-81B8-B8286E067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327" t="29124" r="60537" b="56189"/>
          <a:stretch/>
        </p:blipFill>
        <p:spPr>
          <a:xfrm>
            <a:off x="1545584" y="1818671"/>
            <a:ext cx="5202227" cy="3988368"/>
          </a:xfr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672E4488-784C-4A02-95C2-7150E59CED5F}"/>
              </a:ext>
            </a:extLst>
          </p:cNvPr>
          <p:cNvCxnSpPr/>
          <p:nvPr/>
        </p:nvCxnSpPr>
        <p:spPr>
          <a:xfrm flipH="1" flipV="1">
            <a:off x="2459474" y="2854524"/>
            <a:ext cx="113413" cy="992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838186BD-7B78-4143-9897-585651882BBE}"/>
              </a:ext>
            </a:extLst>
          </p:cNvPr>
          <p:cNvCxnSpPr>
            <a:cxnSpLocks/>
          </p:cNvCxnSpPr>
          <p:nvPr/>
        </p:nvCxnSpPr>
        <p:spPr>
          <a:xfrm flipV="1">
            <a:off x="2459473" y="2953761"/>
            <a:ext cx="113413" cy="992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BF5A98BF-6EE6-4A8D-8979-D2CD28FD3647}"/>
                  </a:ext>
                </a:extLst>
              </p:cNvPr>
              <p:cNvSpPr txBox="1"/>
              <p:nvPr/>
            </p:nvSpPr>
            <p:spPr>
              <a:xfrm>
                <a:off x="2245432" y="2301015"/>
                <a:ext cx="3274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3200" b="0" i="0" smtClean="0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BF5A98BF-6EE6-4A8D-8979-D2CD28FD3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432" y="2301015"/>
                <a:ext cx="32745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CAED0154-7AC7-4335-A5A9-02B7870CC234}"/>
                  </a:ext>
                </a:extLst>
              </p:cNvPr>
              <p:cNvSpPr txBox="1"/>
              <p:nvPr/>
            </p:nvSpPr>
            <p:spPr>
              <a:xfrm>
                <a:off x="7972895" y="3251291"/>
                <a:ext cx="3239588" cy="56156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fr-FR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fr-FR" sz="28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pile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CAED0154-7AC7-4335-A5A9-02B7870CC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895" y="3251291"/>
                <a:ext cx="3239588" cy="5615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E08DC8E-8DC9-4CF7-A30A-D3A5B8746B72}"/>
              </a:ext>
            </a:extLst>
          </p:cNvPr>
          <p:cNvCxnSpPr>
            <a:cxnSpLocks/>
          </p:cNvCxnSpPr>
          <p:nvPr/>
        </p:nvCxnSpPr>
        <p:spPr>
          <a:xfrm flipV="1">
            <a:off x="6360280" y="2854525"/>
            <a:ext cx="0" cy="242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966F0DBA-47EB-467F-8B2A-2AB96B7A54DB}"/>
                  </a:ext>
                </a:extLst>
              </p:cNvPr>
              <p:cNvSpPr txBox="1"/>
              <p:nvPr/>
            </p:nvSpPr>
            <p:spPr>
              <a:xfrm>
                <a:off x="5643154" y="3812855"/>
                <a:ext cx="1828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U</m:t>
                      </m:r>
                    </m:oMath>
                  </m:oMathPara>
                </a14:m>
                <a:endParaRPr lang="fr-FR" sz="1800" kern="1200" dirty="0">
                  <a:solidFill>
                    <a:schemeClr val="tx1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966F0DBA-47EB-467F-8B2A-2AB96B7A5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154" y="3812855"/>
                <a:ext cx="18288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969FF981-707F-4CBF-BDDB-B9F7BC6DDFB2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Résistance interne</a:t>
            </a:r>
          </a:p>
        </p:txBody>
      </p:sp>
    </p:spTree>
    <p:extLst>
      <p:ext uri="{BB962C8B-B14F-4D97-AF65-F5344CB8AC3E}">
        <p14:creationId xmlns:p14="http://schemas.microsoft.com/office/powerpoint/2010/main" val="4081771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C3C292-B81D-4D8B-A905-5D0A6E38B380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BAA841E-13EC-45D8-A269-061C23BC47F5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Electrolyse de l’eau (expérience 3) </a:t>
            </a:r>
          </a:p>
        </p:txBody>
      </p:sp>
      <p:pic>
        <p:nvPicPr>
          <p:cNvPr id="4" name="Nouvelle vidéo">
            <a:hlinkClick r:id="" action="ppaction://media"/>
            <a:extLst>
              <a:ext uri="{FF2B5EF4-FFF2-40B4-BE49-F238E27FC236}">
                <a16:creationId xmlns:a16="http://schemas.microsoft.com/office/drawing/2014/main" id="{9305C673-E7C7-4FD6-8085-377C8C5917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6705" y="584775"/>
            <a:ext cx="11058590" cy="622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8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e 60">
            <a:extLst>
              <a:ext uri="{FF2B5EF4-FFF2-40B4-BE49-F238E27FC236}">
                <a16:creationId xmlns:a16="http://schemas.microsoft.com/office/drawing/2014/main" id="{DD574587-3052-476D-BA3A-AF3FE24719CB}"/>
              </a:ext>
            </a:extLst>
          </p:cNvPr>
          <p:cNvGrpSpPr/>
          <p:nvPr/>
        </p:nvGrpSpPr>
        <p:grpSpPr>
          <a:xfrm>
            <a:off x="1776738" y="33090"/>
            <a:ext cx="9042101" cy="8358804"/>
            <a:chOff x="1155636" y="-149084"/>
            <a:chExt cx="9042101" cy="8358804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A46DE629-9EB5-4CA1-B405-C3F0018C5849}"/>
                </a:ext>
              </a:extLst>
            </p:cNvPr>
            <p:cNvSpPr/>
            <p:nvPr/>
          </p:nvSpPr>
          <p:spPr>
            <a:xfrm rot="5400000">
              <a:off x="5293416" y="653500"/>
              <a:ext cx="4179402" cy="2574234"/>
            </a:xfrm>
            <a:prstGeom prst="arc">
              <a:avLst>
                <a:gd name="adj1" fmla="val 16478700"/>
                <a:gd name="adj2" fmla="val 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8E1DE539-685B-4799-A57F-98656909F101}"/>
                </a:ext>
              </a:extLst>
            </p:cNvPr>
            <p:cNvCxnSpPr>
              <a:cxnSpLocks/>
            </p:cNvCxnSpPr>
            <p:nvPr/>
          </p:nvCxnSpPr>
          <p:spPr>
            <a:xfrm>
              <a:off x="1976846" y="4030318"/>
              <a:ext cx="71671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37D146CE-69D8-4447-B280-476B34636241}"/>
                </a:ext>
              </a:extLst>
            </p:cNvPr>
            <p:cNvSpPr/>
            <p:nvPr/>
          </p:nvSpPr>
          <p:spPr>
            <a:xfrm rot="5400000" flipH="1" flipV="1">
              <a:off x="1204742" y="4832902"/>
              <a:ext cx="4179402" cy="2574234"/>
            </a:xfrm>
            <a:prstGeom prst="arc">
              <a:avLst>
                <a:gd name="adj1" fmla="val 16478700"/>
                <a:gd name="adj2" fmla="val 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67066EE8-23CF-4C1C-8C1C-81D5D4E218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3963" y="1474908"/>
              <a:ext cx="0" cy="4394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C1F3B115-0C8D-4BA7-B230-E8D58BCF2278}"/>
                    </a:ext>
                  </a:extLst>
                </p:cNvPr>
                <p:cNvSpPr txBox="1"/>
                <p:nvPr/>
              </p:nvSpPr>
              <p:spPr>
                <a:xfrm>
                  <a:off x="7297783" y="2679483"/>
                  <a:ext cx="7837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400" b="0" i="1" kern="12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 b="0" i="0" kern="12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  <m:sub>
                            <m:r>
                              <a:rPr lang="fr-FR" sz="2400" b="0" i="0" kern="12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fr-FR" sz="2400" b="0" i="0" kern="12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O</m:t>
                        </m:r>
                      </m:oMath>
                    </m:oMathPara>
                  </a14:m>
                  <a:endParaRPr lang="fr-FR" sz="1800" kern="1200" dirty="0">
                    <a:solidFill>
                      <a:schemeClr val="tx1"/>
                    </a:solidFill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C1F3B115-0C8D-4BA7-B230-E8D58BCF22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7783" y="2679483"/>
                  <a:ext cx="783772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F281766B-283A-46BD-A9AD-5CDCDD0E0DF9}"/>
                    </a:ext>
                  </a:extLst>
                </p:cNvPr>
                <p:cNvSpPr txBox="1"/>
                <p:nvPr/>
              </p:nvSpPr>
              <p:spPr>
                <a:xfrm>
                  <a:off x="9064321" y="2679483"/>
                  <a:ext cx="4380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400" b="0" i="1" kern="12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 b="0" i="0" kern="12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O</m:t>
                            </m:r>
                          </m:e>
                          <m:sub>
                            <m:r>
                              <a:rPr lang="fr-FR" sz="2400" b="0" i="0" kern="12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FR" sz="1800" kern="1200" dirty="0">
                    <a:solidFill>
                      <a:schemeClr val="tx1"/>
                    </a:solidFill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F281766B-283A-46BD-A9AD-5CDCDD0E0D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4321" y="2679483"/>
                  <a:ext cx="438033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4167" r="-12500" b="-131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297938D7-3F00-42BC-B888-8994D2C5C75B}"/>
                    </a:ext>
                  </a:extLst>
                </p:cNvPr>
                <p:cNvSpPr txBox="1"/>
                <p:nvPr/>
              </p:nvSpPr>
              <p:spPr>
                <a:xfrm>
                  <a:off x="1155636" y="4919489"/>
                  <a:ext cx="49028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400" b="0" i="1" kern="12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 b="0" i="0" kern="12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  <m:sub>
                            <m:r>
                              <a:rPr lang="fr-FR" sz="2400" b="0" i="0" kern="12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FR" sz="1800" kern="1200" dirty="0">
                    <a:solidFill>
                      <a:schemeClr val="tx1"/>
                    </a:solidFill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297938D7-3F00-42BC-B888-8994D2C5C7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636" y="4919489"/>
                  <a:ext cx="490283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469" r="-12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27D2AFA4-5E55-463B-8515-935245925D19}"/>
                    </a:ext>
                  </a:extLst>
                </p:cNvPr>
                <p:cNvSpPr txBox="1"/>
                <p:nvPr/>
              </p:nvSpPr>
              <p:spPr>
                <a:xfrm>
                  <a:off x="2628237" y="4919489"/>
                  <a:ext cx="480723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sz="2400" b="0" i="1" kern="12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2400" b="0" i="0" kern="12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  <m:sup>
                            <m:r>
                              <a:rPr lang="fr-FR" sz="2400" b="0" i="0" kern="12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fr-FR" sz="1800" kern="1200" dirty="0">
                    <a:solidFill>
                      <a:schemeClr val="tx1"/>
                    </a:solidFill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27D2AFA4-5E55-463B-8515-935245925D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237" y="4919489"/>
                  <a:ext cx="480723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532" r="-139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F091150E-1D56-4BA8-B760-E458B4AAC3C4}"/>
                </a:ext>
              </a:extLst>
            </p:cNvPr>
            <p:cNvCxnSpPr>
              <a:cxnSpLocks/>
              <a:stCxn id="24" idx="1"/>
              <a:endCxn id="23" idx="3"/>
            </p:cNvCxnSpPr>
            <p:nvPr/>
          </p:nvCxnSpPr>
          <p:spPr>
            <a:xfrm flipH="1">
              <a:off x="1645919" y="5150322"/>
              <a:ext cx="9823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4DBF823D-9364-45EF-902C-BB686720A595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8081555" y="2910316"/>
              <a:ext cx="9827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76AC235A-D858-4E4D-A089-C23AD0A3BDC5}"/>
                    </a:ext>
                  </a:extLst>
                </p:cNvPr>
                <p:cNvSpPr txBox="1"/>
                <p:nvPr/>
              </p:nvSpPr>
              <p:spPr>
                <a:xfrm>
                  <a:off x="8368937" y="4116625"/>
                  <a:ext cx="18288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2000" b="0" i="0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E</m:t>
                        </m:r>
                        <m:r>
                          <a:rPr lang="fr-FR" sz="2000" b="0" i="0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fr-FR" sz="2000" b="0" i="0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V</m:t>
                        </m:r>
                        <m:r>
                          <a:rPr lang="fr-FR" sz="2000" b="0" i="0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lang="fr-FR" sz="1800" kern="1200" dirty="0">
                    <a:solidFill>
                      <a:schemeClr val="tx1"/>
                    </a:solidFill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76AC235A-D858-4E4D-A089-C23AD0A3BD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8937" y="4116625"/>
                  <a:ext cx="1828800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ZoneTexte 38">
                  <a:extLst>
                    <a:ext uri="{FF2B5EF4-FFF2-40B4-BE49-F238E27FC236}">
                      <a16:creationId xmlns:a16="http://schemas.microsoft.com/office/drawing/2014/main" id="{DC34BE73-818B-45E4-BCCB-A74A53D0E9DF}"/>
                    </a:ext>
                  </a:extLst>
                </p:cNvPr>
                <p:cNvSpPr txBox="1"/>
                <p:nvPr/>
              </p:nvSpPr>
              <p:spPr>
                <a:xfrm>
                  <a:off x="1954198" y="1391524"/>
                  <a:ext cx="18288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2000" b="0" i="0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I</m:t>
                        </m:r>
                        <m:r>
                          <a:rPr lang="fr-FR" sz="2000" b="0" i="0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fr-FR" sz="2000" b="0" i="0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A</m:t>
                        </m:r>
                        <m:r>
                          <a:rPr lang="fr-FR" sz="2000" b="0" i="0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lang="fr-FR" sz="2000" kern="1200" dirty="0">
                    <a:solidFill>
                      <a:schemeClr val="tx1"/>
                    </a:solidFill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9" name="ZoneTexte 38">
                  <a:extLst>
                    <a:ext uri="{FF2B5EF4-FFF2-40B4-BE49-F238E27FC236}">
                      <a16:creationId xmlns:a16="http://schemas.microsoft.com/office/drawing/2014/main" id="{DC34BE73-818B-45E4-BCCB-A74A53D0E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4198" y="1391524"/>
                  <a:ext cx="1828800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ZoneTexte 39">
                  <a:extLst>
                    <a:ext uri="{FF2B5EF4-FFF2-40B4-BE49-F238E27FC236}">
                      <a16:creationId xmlns:a16="http://schemas.microsoft.com/office/drawing/2014/main" id="{E0673A4C-F1B5-41F8-8CA5-7032D99EFA3B}"/>
                    </a:ext>
                  </a:extLst>
                </p:cNvPr>
                <p:cNvSpPr txBox="1"/>
                <p:nvPr/>
              </p:nvSpPr>
              <p:spPr>
                <a:xfrm>
                  <a:off x="1778275" y="5150320"/>
                  <a:ext cx="11547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Sur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Pt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0" name="ZoneTexte 39">
                  <a:extLst>
                    <a:ext uri="{FF2B5EF4-FFF2-40B4-BE49-F238E27FC236}">
                      <a16:creationId xmlns:a16="http://schemas.microsoft.com/office/drawing/2014/main" id="{E0673A4C-F1B5-41F8-8CA5-7032D99EFA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275" y="5150320"/>
                  <a:ext cx="1154761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4762" t="-10000"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E7BE1AFA-79FE-45B5-A4EE-98AE54D5409F}"/>
                </a:ext>
              </a:extLst>
            </p:cNvPr>
            <p:cNvCxnSpPr>
              <a:cxnSpLocks/>
            </p:cNvCxnSpPr>
            <p:nvPr/>
          </p:nvCxnSpPr>
          <p:spPr>
            <a:xfrm>
              <a:off x="2355655" y="3672242"/>
              <a:ext cx="5904425" cy="1464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013B7D5F-4CF3-47EF-A113-325CD93CC841}"/>
                    </a:ext>
                  </a:extLst>
                </p:cNvPr>
                <p:cNvSpPr txBox="1"/>
                <p:nvPr/>
              </p:nvSpPr>
              <p:spPr>
                <a:xfrm>
                  <a:off x="4427634" y="3163663"/>
                  <a:ext cx="18288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2800" b="0" i="0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U</m:t>
                        </m:r>
                        <m:r>
                          <a:rPr lang="fr-FR" sz="2800" b="0" i="0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fr-FR" sz="2800" b="0" i="0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ri</m:t>
                        </m:r>
                      </m:oMath>
                    </m:oMathPara>
                  </a14:m>
                  <a:endParaRPr lang="fr-FR" sz="2800" kern="1200" dirty="0">
                    <a:solidFill>
                      <a:srgbClr val="FF0000"/>
                    </a:solidFill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013B7D5F-4CF3-47EF-A113-325CD93CC8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7634" y="3163663"/>
                  <a:ext cx="182880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2A0E999C-8486-4F47-A80E-C0A764DB8D2A}"/>
                </a:ext>
              </a:extLst>
            </p:cNvPr>
            <p:cNvCxnSpPr/>
            <p:nvPr/>
          </p:nvCxnSpPr>
          <p:spPr>
            <a:xfrm flipV="1">
              <a:off x="2420983" y="4030318"/>
              <a:ext cx="0" cy="559099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4E7E55EB-27BD-4F36-A9B8-4AC4B9B14F41}"/>
                </a:ext>
              </a:extLst>
            </p:cNvPr>
            <p:cNvCxnSpPr/>
            <p:nvPr/>
          </p:nvCxnSpPr>
          <p:spPr>
            <a:xfrm flipV="1">
              <a:off x="8260080" y="3471219"/>
              <a:ext cx="0" cy="559099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ZoneTexte 47">
                  <a:extLst>
                    <a:ext uri="{FF2B5EF4-FFF2-40B4-BE49-F238E27FC236}">
                      <a16:creationId xmlns:a16="http://schemas.microsoft.com/office/drawing/2014/main" id="{FEABCADF-5C7A-4447-936B-3996998CB705}"/>
                    </a:ext>
                  </a:extLst>
                </p:cNvPr>
                <p:cNvSpPr txBox="1"/>
                <p:nvPr/>
              </p:nvSpPr>
              <p:spPr>
                <a:xfrm>
                  <a:off x="3361230" y="4405653"/>
                  <a:ext cx="3553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8" name="ZoneTexte 47">
                  <a:extLst>
                    <a:ext uri="{FF2B5EF4-FFF2-40B4-BE49-F238E27FC236}">
                      <a16:creationId xmlns:a16="http://schemas.microsoft.com/office/drawing/2014/main" id="{FEABCADF-5C7A-4447-936B-3996998CB7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1230" y="4405653"/>
                  <a:ext cx="35530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2D45D6EA-4968-482D-974B-42758A387E00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>
              <a:off x="3263963" y="4589417"/>
              <a:ext cx="97267" cy="902"/>
            </a:xfrm>
            <a:prstGeom prst="straightConnector1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ZoneTexte 55">
                  <a:extLst>
                    <a:ext uri="{FF2B5EF4-FFF2-40B4-BE49-F238E27FC236}">
                      <a16:creationId xmlns:a16="http://schemas.microsoft.com/office/drawing/2014/main" id="{C3739704-B78D-49B5-81F1-F4D49787BBB3}"/>
                    </a:ext>
                  </a:extLst>
                </p:cNvPr>
                <p:cNvSpPr txBox="1"/>
                <p:nvPr/>
              </p:nvSpPr>
              <p:spPr>
                <a:xfrm>
                  <a:off x="2782527" y="3285652"/>
                  <a:ext cx="3553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6" name="ZoneTexte 55">
                  <a:extLst>
                    <a:ext uri="{FF2B5EF4-FFF2-40B4-BE49-F238E27FC236}">
                      <a16:creationId xmlns:a16="http://schemas.microsoft.com/office/drawing/2014/main" id="{C3739704-B78D-49B5-81F1-F4D49787BB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2527" y="3285652"/>
                  <a:ext cx="355301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Connecteur droit avec flèche 56">
              <a:extLst>
                <a:ext uri="{FF2B5EF4-FFF2-40B4-BE49-F238E27FC236}">
                  <a16:creationId xmlns:a16="http://schemas.microsoft.com/office/drawing/2014/main" id="{6C483611-11A9-4822-BDA4-1B4A8A1C976F}"/>
                </a:ext>
              </a:extLst>
            </p:cNvPr>
            <p:cNvCxnSpPr>
              <a:cxnSpLocks/>
              <a:stCxn id="56" idx="3"/>
            </p:cNvCxnSpPr>
            <p:nvPr/>
          </p:nvCxnSpPr>
          <p:spPr>
            <a:xfrm>
              <a:off x="3137828" y="3470318"/>
              <a:ext cx="120009" cy="0"/>
            </a:xfrm>
            <a:prstGeom prst="straightConnector1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D1184D3-2722-4CB3-ABAA-5FAC21DD6AAD}"/>
              </a:ext>
            </a:extLst>
          </p:cNvPr>
          <p:cNvGrpSpPr/>
          <p:nvPr/>
        </p:nvGrpSpPr>
        <p:grpSpPr>
          <a:xfrm>
            <a:off x="7778554" y="4212493"/>
            <a:ext cx="552893" cy="486416"/>
            <a:chOff x="7778554" y="4212493"/>
            <a:chExt cx="552893" cy="4864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ZoneTexte 2">
                  <a:extLst>
                    <a:ext uri="{FF2B5EF4-FFF2-40B4-BE49-F238E27FC236}">
                      <a16:creationId xmlns:a16="http://schemas.microsoft.com/office/drawing/2014/main" id="{BFEA9C46-7CE9-4D26-8B7D-C8D90D0D8F14}"/>
                    </a:ext>
                  </a:extLst>
                </p:cNvPr>
                <p:cNvSpPr txBox="1"/>
                <p:nvPr/>
              </p:nvSpPr>
              <p:spPr>
                <a:xfrm>
                  <a:off x="7778554" y="4237244"/>
                  <a:ext cx="55289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400" b="0" i="1" kern="12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fr-FR" sz="2400" b="0" i="1" kern="12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lang="fr-FR" sz="2400" b="0" i="1" kern="12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fr-FR" sz="2400" kern="1200" dirty="0">
                    <a:solidFill>
                      <a:schemeClr val="tx1"/>
                    </a:solidFill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" name="ZoneTexte 2">
                  <a:extLst>
                    <a:ext uri="{FF2B5EF4-FFF2-40B4-BE49-F238E27FC236}">
                      <a16:creationId xmlns:a16="http://schemas.microsoft.com/office/drawing/2014/main" id="{BFEA9C46-7CE9-4D26-8B7D-C8D90D0D8F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8554" y="4237244"/>
                  <a:ext cx="552893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43ECE5FD-A439-4A6D-9AF8-A7F641B2AE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04219" y="4212493"/>
              <a:ext cx="0" cy="8630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A37B8C39-B78C-4F49-95C8-5CDD9345A176}"/>
              </a:ext>
            </a:extLst>
          </p:cNvPr>
          <p:cNvGrpSpPr/>
          <p:nvPr/>
        </p:nvGrpSpPr>
        <p:grpSpPr>
          <a:xfrm>
            <a:off x="3818934" y="4177291"/>
            <a:ext cx="552893" cy="461665"/>
            <a:chOff x="7938351" y="4182024"/>
            <a:chExt cx="552893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882F7EFB-D538-4DCD-9611-E38801FAE4D2}"/>
                    </a:ext>
                  </a:extLst>
                </p:cNvPr>
                <p:cNvSpPr txBox="1"/>
                <p:nvPr/>
              </p:nvSpPr>
              <p:spPr>
                <a:xfrm>
                  <a:off x="7938351" y="4182024"/>
                  <a:ext cx="55289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400" b="0" i="1" kern="12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fr-FR" sz="2400" b="0" i="1" kern="12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lang="fr-FR" sz="2400" b="0" i="1" kern="12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fr-FR" sz="2400" kern="1200" dirty="0">
                    <a:solidFill>
                      <a:schemeClr val="tx1"/>
                    </a:solidFill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882F7EFB-D538-4DCD-9611-E38801FAE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8351" y="4182024"/>
                  <a:ext cx="552893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A749D9E4-0ADD-42B1-B1B3-AAD9B1D04D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04219" y="4212493"/>
              <a:ext cx="0" cy="8630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9F00691F-51AD-4414-ABE6-17B99EE38870}"/>
              </a:ext>
            </a:extLst>
          </p:cNvPr>
          <p:cNvGrpSpPr/>
          <p:nvPr/>
        </p:nvGrpSpPr>
        <p:grpSpPr>
          <a:xfrm>
            <a:off x="8004218" y="3946458"/>
            <a:ext cx="876964" cy="461665"/>
            <a:chOff x="8004218" y="3946458"/>
            <a:chExt cx="876964" cy="461665"/>
          </a:xfrm>
        </p:grpSpPr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6F6D85FF-A6A8-449A-B7B9-79E90108254E}"/>
                </a:ext>
              </a:extLst>
            </p:cNvPr>
            <p:cNvCxnSpPr>
              <a:cxnSpLocks/>
            </p:cNvCxnSpPr>
            <p:nvPr/>
          </p:nvCxnSpPr>
          <p:spPr>
            <a:xfrm>
              <a:off x="8004218" y="4031673"/>
              <a:ext cx="876964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73857723-0F22-4BA9-ADE2-099C6A11AB5A}"/>
                    </a:ext>
                  </a:extLst>
                </p:cNvPr>
                <p:cNvSpPr txBox="1"/>
                <p:nvPr/>
              </p:nvSpPr>
              <p:spPr>
                <a:xfrm>
                  <a:off x="8398699" y="3946458"/>
                  <a:ext cx="45301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400" b="0" i="1" kern="1200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fr-FR" sz="2400" b="0" i="1" kern="1200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𝜂</m:t>
                            </m:r>
                          </m:e>
                          <m:sub>
                            <m:r>
                              <a:rPr lang="fr-FR" sz="2400" b="0" i="1" kern="1200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fr-FR" sz="2400" kern="1200" dirty="0">
                    <a:solidFill>
                      <a:srgbClr val="7030A0"/>
                    </a:solidFill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73857723-0F22-4BA9-ADE2-099C6A11AB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8699" y="3946458"/>
                  <a:ext cx="453018" cy="461665"/>
                </a:xfrm>
                <a:prstGeom prst="rect">
                  <a:avLst/>
                </a:prstGeom>
                <a:blipFill>
                  <a:blip r:embed="rId14"/>
                  <a:stretch>
                    <a:fillRect l="-4054" b="-1052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AB74960B-B6A7-4687-9991-5F5CD646071F}"/>
              </a:ext>
            </a:extLst>
          </p:cNvPr>
          <p:cNvGrpSpPr/>
          <p:nvPr/>
        </p:nvGrpSpPr>
        <p:grpSpPr>
          <a:xfrm>
            <a:off x="3034816" y="3958007"/>
            <a:ext cx="847291" cy="461665"/>
            <a:chOff x="8037059" y="3977360"/>
            <a:chExt cx="847291" cy="461665"/>
          </a:xfrm>
        </p:grpSpPr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C0424A31-0475-467B-9317-D0608C5EA8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37059" y="4083128"/>
              <a:ext cx="847291" cy="74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8A1FC5AF-4892-4D26-925A-1120D4B60013}"/>
                    </a:ext>
                  </a:extLst>
                </p:cNvPr>
                <p:cNvSpPr txBox="1"/>
                <p:nvPr/>
              </p:nvSpPr>
              <p:spPr>
                <a:xfrm>
                  <a:off x="8058372" y="3977360"/>
                  <a:ext cx="45301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400" b="0" i="1" kern="1200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fr-FR" sz="2400" b="0" i="1" kern="1200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𝜂</m:t>
                            </m:r>
                          </m:e>
                          <m:sub>
                            <m:r>
                              <a:rPr lang="fr-FR" sz="2400" b="0" i="1" kern="1200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fr-FR" sz="2400" kern="1200" dirty="0">
                    <a:solidFill>
                      <a:srgbClr val="7030A0"/>
                    </a:solidFill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8A1FC5AF-4892-4D26-925A-1120D4B60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8372" y="3977360"/>
                  <a:ext cx="453018" cy="461665"/>
                </a:xfrm>
                <a:prstGeom prst="rect">
                  <a:avLst/>
                </a:prstGeom>
                <a:blipFill>
                  <a:blip r:embed="rId15"/>
                  <a:stretch>
                    <a:fillRect l="-4000" b="-1052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CBAA841E-13EC-45D8-A269-061C23BC47F5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Electrolyse de l’eau</a:t>
            </a:r>
          </a:p>
        </p:txBody>
      </p:sp>
    </p:spTree>
    <p:extLst>
      <p:ext uri="{BB962C8B-B14F-4D97-AF65-F5344CB8AC3E}">
        <p14:creationId xmlns:p14="http://schemas.microsoft.com/office/powerpoint/2010/main" val="3604375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729DFA13-DB83-4B4A-AAFB-ED3954884C5C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Procédé chlore – soude </a:t>
            </a:r>
            <a:r>
              <a:rPr lang="fr-FR" sz="3200">
                <a:solidFill>
                  <a:schemeClr val="bg1"/>
                </a:solidFill>
              </a:rPr>
              <a:t>(membrane)</a:t>
            </a:r>
            <a:endParaRPr lang="fr-FR" sz="32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C378A3-F2CB-43F1-A5C7-70C892F68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04" y="1702201"/>
            <a:ext cx="11081791" cy="462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092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3">
            <a:extLst>
              <a:ext uri="{FF2B5EF4-FFF2-40B4-BE49-F238E27FC236}">
                <a16:creationId xmlns:a16="http://schemas.microsoft.com/office/drawing/2014/main" id="{AC562C98-E82B-4CE4-94C7-5D9BB7118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978"/>
          <a:stretch/>
        </p:blipFill>
        <p:spPr>
          <a:xfrm>
            <a:off x="1640607" y="1428750"/>
            <a:ext cx="8971111" cy="44402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29DFA13-DB83-4B4A-AAFB-ED3954884C5C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Procédé chlore - soude</a:t>
            </a:r>
          </a:p>
        </p:txBody>
      </p:sp>
    </p:spTree>
    <p:extLst>
      <p:ext uri="{BB962C8B-B14F-4D97-AF65-F5344CB8AC3E}">
        <p14:creationId xmlns:p14="http://schemas.microsoft.com/office/powerpoint/2010/main" val="2166455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9CD9EC54-FC12-4F11-9FB4-1F44B4D2D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539"/>
          <a:stretch/>
        </p:blipFill>
        <p:spPr>
          <a:xfrm>
            <a:off x="2932960" y="1685330"/>
            <a:ext cx="6386406" cy="3041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6CBEA84-A062-48BA-92AB-4B0E71297D9F}"/>
                  </a:ext>
                </a:extLst>
              </p:cNvPr>
              <p:cNvSpPr txBox="1"/>
              <p:nvPr/>
            </p:nvSpPr>
            <p:spPr>
              <a:xfrm>
                <a:off x="2122099" y="4947197"/>
                <a:ext cx="2225615" cy="646331"/>
              </a:xfrm>
              <a:prstGeom prst="rect">
                <a:avLst/>
              </a:prstGeom>
              <a:ln>
                <a:solidFill>
                  <a:srgbClr val="70AD4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Anode en graphite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fr-FR" b="0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Li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6CBEA84-A062-48BA-92AB-4B0E71297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099" y="4947197"/>
                <a:ext cx="2225615" cy="646331"/>
              </a:xfrm>
              <a:prstGeom prst="rect">
                <a:avLst/>
              </a:prstGeom>
              <a:blipFill>
                <a:blip r:embed="rId3"/>
                <a:stretch>
                  <a:fillRect t="-4630" b="-12963"/>
                </a:stretch>
              </a:blipFill>
              <a:ln>
                <a:solidFill>
                  <a:srgbClr val="70AD47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FA959CB-ED1F-4F9D-B3DC-5949E4E9EAD8}"/>
                  </a:ext>
                </a:extLst>
              </p:cNvPr>
              <p:cNvSpPr txBox="1"/>
              <p:nvPr/>
            </p:nvSpPr>
            <p:spPr>
              <a:xfrm>
                <a:off x="7396181" y="4947196"/>
                <a:ext cx="2225615" cy="646331"/>
              </a:xfrm>
              <a:prstGeom prst="rect">
                <a:avLst/>
              </a:prstGeom>
              <a:ln>
                <a:solidFill>
                  <a:srgbClr val="70AD4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Cathode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LiCoO</m:t>
                        </m:r>
                      </m:e>
                      <m:sub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L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Co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FA959CB-ED1F-4F9D-B3DC-5949E4E9E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181" y="4947196"/>
                <a:ext cx="2225615" cy="646331"/>
              </a:xfrm>
              <a:prstGeom prst="rect">
                <a:avLst/>
              </a:prstGeom>
              <a:blipFill>
                <a:blip r:embed="rId4"/>
                <a:stretch>
                  <a:fillRect t="-4630" b="-12963"/>
                </a:stretch>
              </a:blipFill>
              <a:ln>
                <a:solidFill>
                  <a:srgbClr val="70AD47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BC8474-CF68-49FB-9180-62E4509226F4}"/>
                  </a:ext>
                </a:extLst>
              </p:cNvPr>
              <p:cNvSpPr txBox="1"/>
              <p:nvPr/>
            </p:nvSpPr>
            <p:spPr>
              <a:xfrm>
                <a:off x="4758906" y="4947196"/>
                <a:ext cx="2225615" cy="646331"/>
              </a:xfrm>
              <a:prstGeom prst="rect">
                <a:avLst/>
              </a:prstGeom>
              <a:ln>
                <a:solidFill>
                  <a:srgbClr val="70AD4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Électrolyte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LiP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fr-FR" dirty="0"/>
                  <a:t> et solvant orga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BC8474-CF68-49FB-9180-62E450922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906" y="4947196"/>
                <a:ext cx="2225615" cy="646331"/>
              </a:xfrm>
              <a:prstGeom prst="rect">
                <a:avLst/>
              </a:prstGeom>
              <a:blipFill>
                <a:blip r:embed="rId5"/>
                <a:stretch>
                  <a:fillRect t="-4630" b="-12963"/>
                </a:stretch>
              </a:blipFill>
              <a:ln>
                <a:solidFill>
                  <a:srgbClr val="70AD47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>
            <a:extLst>
              <a:ext uri="{FF2B5EF4-FFF2-40B4-BE49-F238E27FC236}">
                <a16:creationId xmlns:a16="http://schemas.microsoft.com/office/drawing/2014/main" id="{97C9B9B7-1010-48BE-A6AD-F7225CBDA65E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Accumulateur Li-ion</a:t>
            </a:r>
          </a:p>
        </p:txBody>
      </p:sp>
    </p:spTree>
    <p:extLst>
      <p:ext uri="{BB962C8B-B14F-4D97-AF65-F5344CB8AC3E}">
        <p14:creationId xmlns:p14="http://schemas.microsoft.com/office/powerpoint/2010/main" val="2458466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A52B88F-C840-454E-AEBF-6950965F8342}"/>
                  </a:ext>
                </a:extLst>
              </p:cNvPr>
              <p:cNvSpPr txBox="1"/>
              <p:nvPr/>
            </p:nvSpPr>
            <p:spPr>
              <a:xfrm>
                <a:off x="1440611" y="2221302"/>
                <a:ext cx="41234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x</m:t>
                      </m:r>
                      <m: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kern="1200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L</m:t>
                      </m:r>
                      <m:sSup>
                        <m:sSupPr>
                          <m:ctrlPr>
                            <a:rPr lang="fr-FR" sz="2400" b="0" i="1" kern="1200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400" b="0" i="0" kern="1200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i</m:t>
                          </m:r>
                        </m:e>
                        <m:sup>
                          <m:r>
                            <a:rPr lang="fr-FR" sz="2400" b="0" i="0" kern="1200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x</m:t>
                      </m:r>
                      <m: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lang="fr-FR" sz="2400" b="0" i="1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400" b="0" i="0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p>
                          <m:r>
                            <a:rPr lang="fr-FR" sz="2400" b="0" i="0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C</m:t>
                      </m:r>
                      <m:d>
                        <m:dPr>
                          <m:ctrlPr>
                            <a:rPr lang="fr-FR" sz="2400" b="0" i="1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400" b="0" i="0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</m:t>
                          </m:r>
                        </m:e>
                      </m:d>
                      <m: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fr-FR" sz="2400" b="0" i="1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b="0" i="0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400" b="0" i="0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C</m:t>
                      </m:r>
                      <m: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s</m:t>
                      </m:r>
                      <m: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fr-FR" sz="2400" kern="1200" dirty="0">
                  <a:solidFill>
                    <a:schemeClr val="tx1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A52B88F-C840-454E-AEBF-6950965F8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611" y="2221302"/>
                <a:ext cx="4123427" cy="461665"/>
              </a:xfrm>
              <a:prstGeom prst="rect">
                <a:avLst/>
              </a:prstGeom>
              <a:blipFill>
                <a:blip r:embed="rId2"/>
                <a:stretch>
                  <a:fillRect r="-295"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D50A8BD-1A1E-48F4-8E4F-9930C33D088B}"/>
                  </a:ext>
                </a:extLst>
              </p:cNvPr>
              <p:cNvSpPr txBox="1"/>
              <p:nvPr/>
            </p:nvSpPr>
            <p:spPr>
              <a:xfrm>
                <a:off x="1354347" y="3805687"/>
                <a:ext cx="42096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i="0" dirty="0" smtClean="0">
                              <a:latin typeface="Cambria Math" panose="02040503050406030204" pitchFamily="18" charset="0"/>
                            </a:rPr>
                            <m:t>Li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400" b="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sz="2400" b="0" i="0" dirty="0" smtClean="0">
                          <a:latin typeface="Cambria Math" panose="02040503050406030204" pitchFamily="18" charset="0"/>
                        </a:rPr>
                        <m:t>C</m:t>
                      </m:r>
                      <m:d>
                        <m:dPr>
                          <m:ctrlPr>
                            <a:rPr lang="fr-FR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400" i="0" dirty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fr-FR" sz="24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400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fr-FR" sz="2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kern="12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sSup>
                        <m:sSupPr>
                          <m:ctrlPr>
                            <a:rPr lang="fr-FR" sz="2400" b="0" i="1" kern="12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400" b="0" i="0" kern="12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p>
                          <m:r>
                            <a:rPr lang="fr-FR" sz="2400" b="0" i="0" kern="12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2400" b="0" i="1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400" b="0" i="0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fr-FR" sz="2400" b="0" i="0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  <m:r>
                        <m:rPr>
                          <m:sty m:val="p"/>
                        </m:rP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d>
                        <m:dPr>
                          <m:ctrlPr>
                            <a:rPr lang="fr-FR" sz="2400" b="0" i="1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400" b="0" i="0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</m:oMath>
                  </m:oMathPara>
                </a14:m>
                <a:endParaRPr lang="fr-FR" sz="2400" kern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D50A8BD-1A1E-48F4-8E4F-9930C33D0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347" y="3805687"/>
                <a:ext cx="420969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F60C5AC-8C58-470D-9ECA-6A064122860F}"/>
                  </a:ext>
                </a:extLst>
              </p:cNvPr>
              <p:cNvSpPr txBox="1"/>
              <p:nvPr/>
            </p:nvSpPr>
            <p:spPr>
              <a:xfrm>
                <a:off x="6627964" y="2221302"/>
                <a:ext cx="50723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LiCo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L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Co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sSup>
                        <m:sSupPr>
                          <m:ctrlPr>
                            <a:rPr lang="fr-FR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p>
                          <m:r>
                            <a:rPr lang="fr-FR" sz="24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F60C5AC-8C58-470D-9ECA-6A064122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964" y="2221302"/>
                <a:ext cx="5072332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2B7C4D2-3809-4A7B-8084-3FE52738E5D3}"/>
                  </a:ext>
                </a:extLst>
              </p:cNvPr>
              <p:cNvSpPr txBox="1"/>
              <p:nvPr/>
            </p:nvSpPr>
            <p:spPr>
              <a:xfrm>
                <a:off x="6627964" y="3805687"/>
                <a:ext cx="50723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L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Co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sSup>
                        <m:sSupPr>
                          <m:ctrlPr>
                            <a:rPr lang="fr-FR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p>
                          <m:r>
                            <a:rPr lang="fr-FR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400">
                          <a:latin typeface="Cambria Math" panose="02040503050406030204" pitchFamily="18" charset="0"/>
                        </a:rPr>
                        <m:t>LiCo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2B7C4D2-3809-4A7B-8084-3FE52738E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964" y="3805687"/>
                <a:ext cx="5072332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265B4BC-8A09-463C-A2BF-3472CABDDA70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5564038" y="2452135"/>
            <a:ext cx="1063926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BA79F5D1-D158-449A-BF38-B0C015238C0B}"/>
              </a:ext>
            </a:extLst>
          </p:cNvPr>
          <p:cNvSpPr txBox="1"/>
          <p:nvPr/>
        </p:nvSpPr>
        <p:spPr>
          <a:xfrm>
            <a:off x="15817" y="2221302"/>
            <a:ext cx="1408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5"/>
                </a:solidFill>
              </a:rPr>
              <a:t>Charge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80B8366A-BEA1-4810-9B9C-69322AD15CA4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564038" y="4036520"/>
            <a:ext cx="106392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982EC0F-5963-481A-8CC5-A92E658DC5BA}"/>
              </a:ext>
            </a:extLst>
          </p:cNvPr>
          <p:cNvSpPr txBox="1"/>
          <p:nvPr/>
        </p:nvSpPr>
        <p:spPr>
          <a:xfrm>
            <a:off x="15817" y="3791065"/>
            <a:ext cx="1408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C00000"/>
                </a:solidFill>
              </a:rPr>
              <a:t>Décharge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au 26">
                <a:extLst>
                  <a:ext uri="{FF2B5EF4-FFF2-40B4-BE49-F238E27FC236}">
                    <a16:creationId xmlns:a16="http://schemas.microsoft.com/office/drawing/2014/main" id="{0651E423-355E-43A4-81DA-BB905CB02C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1150724"/>
                  </p:ext>
                </p:extLst>
              </p:nvPr>
            </p:nvGraphicFramePr>
            <p:xfrm>
              <a:off x="1084292" y="4994695"/>
              <a:ext cx="10023416" cy="98910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505854">
                      <a:extLst>
                        <a:ext uri="{9D8B030D-6E8A-4147-A177-3AD203B41FA5}">
                          <a16:colId xmlns:a16="http://schemas.microsoft.com/office/drawing/2014/main" val="2259611521"/>
                        </a:ext>
                      </a:extLst>
                    </a:gridCol>
                    <a:gridCol w="2505854">
                      <a:extLst>
                        <a:ext uri="{9D8B030D-6E8A-4147-A177-3AD203B41FA5}">
                          <a16:colId xmlns:a16="http://schemas.microsoft.com/office/drawing/2014/main" val="3949654245"/>
                        </a:ext>
                      </a:extLst>
                    </a:gridCol>
                    <a:gridCol w="2505854">
                      <a:extLst>
                        <a:ext uri="{9D8B030D-6E8A-4147-A177-3AD203B41FA5}">
                          <a16:colId xmlns:a16="http://schemas.microsoft.com/office/drawing/2014/main" val="289728150"/>
                        </a:ext>
                      </a:extLst>
                    </a:gridCol>
                    <a:gridCol w="2505854">
                      <a:extLst>
                        <a:ext uri="{9D8B030D-6E8A-4147-A177-3AD203B41FA5}">
                          <a16:colId xmlns:a16="http://schemas.microsoft.com/office/drawing/2014/main" val="440273998"/>
                        </a:ext>
                      </a:extLst>
                    </a:gridCol>
                  </a:tblGrid>
                  <a:tr h="5928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/>
                            <a:t>Énergie massique</a:t>
                          </a:r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/>
                            <a:t>Puissance massique</a:t>
                          </a:r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/>
                            <a:t>Force électromotrice</a:t>
                          </a:r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 err="1"/>
                            <a:t>Cyclabilité</a:t>
                          </a:r>
                          <a:endParaRPr lang="fr-FR" sz="20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4398411"/>
                      </a:ext>
                    </a:extLst>
                  </a:tr>
                  <a:tr h="3351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120 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Wh</m:t>
                                </m:r>
                                <m: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fr-F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00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p>
                                    <m:r>
                                      <a:rPr lang="fr-FR" sz="200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250 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  <m: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fr-F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00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p>
                                    <m:r>
                                      <a:rPr lang="fr-FR" sz="200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4,30 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oMath>
                            </m:oMathPara>
                          </a14:m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1200</m:t>
                                </m:r>
                              </m:oMath>
                            </m:oMathPara>
                          </a14:m>
                          <a:endParaRPr lang="fr-FR" sz="20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64004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au 26">
                <a:extLst>
                  <a:ext uri="{FF2B5EF4-FFF2-40B4-BE49-F238E27FC236}">
                    <a16:creationId xmlns:a16="http://schemas.microsoft.com/office/drawing/2014/main" id="{0651E423-355E-43A4-81DA-BB905CB02C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1150724"/>
                  </p:ext>
                </p:extLst>
              </p:nvPr>
            </p:nvGraphicFramePr>
            <p:xfrm>
              <a:off x="1084292" y="4994695"/>
              <a:ext cx="10023416" cy="99603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505854">
                      <a:extLst>
                        <a:ext uri="{9D8B030D-6E8A-4147-A177-3AD203B41FA5}">
                          <a16:colId xmlns:a16="http://schemas.microsoft.com/office/drawing/2014/main" val="2259611521"/>
                        </a:ext>
                      </a:extLst>
                    </a:gridCol>
                    <a:gridCol w="2505854">
                      <a:extLst>
                        <a:ext uri="{9D8B030D-6E8A-4147-A177-3AD203B41FA5}">
                          <a16:colId xmlns:a16="http://schemas.microsoft.com/office/drawing/2014/main" val="3949654245"/>
                        </a:ext>
                      </a:extLst>
                    </a:gridCol>
                    <a:gridCol w="2505854">
                      <a:extLst>
                        <a:ext uri="{9D8B030D-6E8A-4147-A177-3AD203B41FA5}">
                          <a16:colId xmlns:a16="http://schemas.microsoft.com/office/drawing/2014/main" val="289728150"/>
                        </a:ext>
                      </a:extLst>
                    </a:gridCol>
                    <a:gridCol w="2505854">
                      <a:extLst>
                        <a:ext uri="{9D8B030D-6E8A-4147-A177-3AD203B41FA5}">
                          <a16:colId xmlns:a16="http://schemas.microsoft.com/office/drawing/2014/main" val="440273998"/>
                        </a:ext>
                      </a:extLst>
                    </a:gridCol>
                  </a:tblGrid>
                  <a:tr h="5928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/>
                            <a:t>Énergie massique</a:t>
                          </a:r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/>
                            <a:t>Puissance massique</a:t>
                          </a:r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/>
                            <a:t>Force électromotrice</a:t>
                          </a:r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 err="1"/>
                            <a:t>Cyclabilité</a:t>
                          </a:r>
                          <a:endParaRPr lang="fr-FR" sz="20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4398411"/>
                      </a:ext>
                    </a:extLst>
                  </a:tr>
                  <a:tr h="40316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43" t="-150000" r="-300485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487" t="-150000" r="-201217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0000" t="-150000" r="-100728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0730" t="-150000" r="-973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64004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ZoneTexte 17">
            <a:extLst>
              <a:ext uri="{FF2B5EF4-FFF2-40B4-BE49-F238E27FC236}">
                <a16:creationId xmlns:a16="http://schemas.microsoft.com/office/drawing/2014/main" id="{AF013886-1A12-464A-95C4-6EE81721FD17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Accumulateur Li-ion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D37D9BC-5101-49B4-9AF3-932F2F032B8E}"/>
                  </a:ext>
                </a:extLst>
              </p:cNvPr>
              <p:cNvSpPr/>
              <p:nvPr/>
            </p:nvSpPr>
            <p:spPr>
              <a:xfrm>
                <a:off x="5761647" y="2036636"/>
                <a:ext cx="6687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fr-FR" b="1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b="1" i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fr-FR" b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fr-FR" b="1" dirty="0">
                  <a:solidFill>
                    <a:srgbClr val="5B9BD5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D37D9BC-5101-49B4-9AF3-932F2F032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47" y="2036636"/>
                <a:ext cx="66870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6D4CED-F4D8-4111-823E-82700708A5B2}"/>
                  </a:ext>
                </a:extLst>
              </p:cNvPr>
              <p:cNvSpPr/>
              <p:nvPr/>
            </p:nvSpPr>
            <p:spPr>
              <a:xfrm>
                <a:off x="5761646" y="3652565"/>
                <a:ext cx="6687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fr-FR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fr-F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fr-FR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6D4CED-F4D8-4111-823E-82700708A5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46" y="3652565"/>
                <a:ext cx="66870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80079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1006</TotalTime>
  <Words>221</Words>
  <Application>Microsoft Office PowerPoint</Application>
  <PresentationFormat>Grand écran</PresentationFormat>
  <Paragraphs>65</Paragraphs>
  <Slides>10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alfred hammond</dc:creator>
  <cp:lastModifiedBy>alfred hammond</cp:lastModifiedBy>
  <cp:revision>139</cp:revision>
  <dcterms:created xsi:type="dcterms:W3CDTF">2019-10-05T12:40:55Z</dcterms:created>
  <dcterms:modified xsi:type="dcterms:W3CDTF">2020-04-10T09:41:04Z</dcterms:modified>
</cp:coreProperties>
</file>